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801600" cy="9601200" type="A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652A0C-B8E0-BD3A-E144-43A8E75F1AAD}" name="Patricia Benito Martin" initials="PBM" userId="Patricia Benito Marti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C9A45"/>
    <a:srgbClr val="D2DFCB"/>
    <a:srgbClr val="D4E1C9"/>
    <a:srgbClr val="CCE0CA"/>
    <a:srgbClr val="D8EBD1"/>
    <a:srgbClr val="BBDBAF"/>
    <a:srgbClr val="89C175"/>
    <a:srgbClr val="A4C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13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33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7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55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08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83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29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07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11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60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FB41-717D-4E88-AAF1-FDB937670BD9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B115-6997-4353-A03B-2519141C8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entri.unibo.it/c3/en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egreteria.c3@unibo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iara.samori3@unibo.it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928BE18-E0A8-DA30-158A-36D93E213491}"/>
              </a:ext>
            </a:extLst>
          </p:cNvPr>
          <p:cNvGrpSpPr/>
          <p:nvPr/>
        </p:nvGrpSpPr>
        <p:grpSpPr>
          <a:xfrm>
            <a:off x="-61350" y="-5348"/>
            <a:ext cx="12864800" cy="3254614"/>
            <a:chOff x="-61350" y="-5348"/>
            <a:chExt cx="12864800" cy="3254614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8630535-5FE3-4548-718D-DDA9E74B1A97}"/>
                </a:ext>
              </a:extLst>
            </p:cNvPr>
            <p:cNvSpPr/>
            <p:nvPr/>
          </p:nvSpPr>
          <p:spPr>
            <a:xfrm>
              <a:off x="1849" y="-5348"/>
              <a:ext cx="12801601" cy="3254614"/>
            </a:xfrm>
            <a:prstGeom prst="rect">
              <a:avLst/>
            </a:prstGeom>
            <a:solidFill>
              <a:srgbClr val="5C9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>
                <a:solidFill>
                  <a:srgbClr val="5C9A45"/>
                </a:solidFill>
              </a:endParaRP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1956240-E85C-881E-ECBE-C2255C470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1" t="19111" r="10881" b="8316"/>
            <a:stretch/>
          </p:blipFill>
          <p:spPr>
            <a:xfrm>
              <a:off x="2567883" y="502339"/>
              <a:ext cx="1884409" cy="1908000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EFCD9536-F1CB-A280-25DC-85C587174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50" y="366005"/>
              <a:ext cx="2850451" cy="2016000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ECA7AED4-0468-A9AA-DDD2-880CFF29AD01}"/>
              </a:ext>
            </a:extLst>
          </p:cNvPr>
          <p:cNvGrpSpPr/>
          <p:nvPr/>
        </p:nvGrpSpPr>
        <p:grpSpPr>
          <a:xfrm>
            <a:off x="-1" y="8687195"/>
            <a:ext cx="12801601" cy="964406"/>
            <a:chOff x="-1" y="8672406"/>
            <a:chExt cx="12801601" cy="964406"/>
          </a:xfrm>
        </p:grpSpPr>
        <p:pic>
          <p:nvPicPr>
            <p:cNvPr id="1024" name="Immagine 1023">
              <a:extLst>
                <a:ext uri="{FF2B5EF4-FFF2-40B4-BE49-F238E27FC236}">
                  <a16:creationId xmlns:a16="http://schemas.microsoft.com/office/drawing/2014/main" id="{A9C5A652-F7B9-B6BB-AB43-6FA361BC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8672406"/>
              <a:ext cx="12801601" cy="964406"/>
            </a:xfrm>
            <a:prstGeom prst="rect">
              <a:avLst/>
            </a:prstGeom>
          </p:spPr>
        </p:pic>
        <p:pic>
          <p:nvPicPr>
            <p:cNvPr id="1034" name="Immagine 1033">
              <a:extLst>
                <a:ext uri="{FF2B5EF4-FFF2-40B4-BE49-F238E27FC236}">
                  <a16:creationId xmlns:a16="http://schemas.microsoft.com/office/drawing/2014/main" id="{FF3C808A-DB7B-DF32-988D-E2AA5BDF2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705"/>
            <a:stretch/>
          </p:blipFill>
          <p:spPr>
            <a:xfrm>
              <a:off x="214576" y="8782059"/>
              <a:ext cx="907035" cy="838564"/>
            </a:xfrm>
            <a:prstGeom prst="rect">
              <a:avLst/>
            </a:prstGeom>
          </p:spPr>
        </p:pic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0A637B2-233D-3B4F-A749-8FC4C1C2821D}"/>
              </a:ext>
            </a:extLst>
          </p:cNvPr>
          <p:cNvSpPr txBox="1"/>
          <p:nvPr/>
        </p:nvSpPr>
        <p:spPr>
          <a:xfrm>
            <a:off x="4475038" y="2546673"/>
            <a:ext cx="3489271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bg1"/>
                </a:solidFill>
                <a:latin typeface="Corbel Light" panose="020B0303020204020204" pitchFamily="34" charset="0"/>
                <a:ea typeface="Times New Roman" panose="02020603050405020304" pitchFamily="18" charset="0"/>
              </a:rPr>
              <a:t>18</a:t>
            </a:r>
            <a:r>
              <a:rPr lang="en-GB" sz="2400" baseline="30000" dirty="0">
                <a:solidFill>
                  <a:schemeClr val="bg1"/>
                </a:solidFill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 March 2024 14:</a:t>
            </a:r>
            <a:r>
              <a:rPr lang="en-GB" sz="2400" dirty="0">
                <a:solidFill>
                  <a:schemeClr val="bg1"/>
                </a:solidFill>
                <a:latin typeface="Corbel Light" panose="020B0303020204020204" pitchFamily="34" charset="0"/>
                <a:ea typeface="Times New Roman" panose="02020603050405020304" pitchFamily="18" charset="0"/>
              </a:rPr>
              <a:t>0</a:t>
            </a:r>
            <a:r>
              <a:rPr lang="en-GB" sz="2400" dirty="0">
                <a:solidFill>
                  <a:schemeClr val="bg1"/>
                </a:solidFill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0</a:t>
            </a:r>
            <a:endParaRPr lang="it-IT" sz="2400" dirty="0">
              <a:solidFill>
                <a:schemeClr val="bg1"/>
              </a:solidFill>
              <a:effectLst/>
              <a:latin typeface="Corbel Light" panose="020B03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8F19142-DF79-414D-9B32-28719C10AE3B}"/>
              </a:ext>
            </a:extLst>
          </p:cNvPr>
          <p:cNvSpPr txBox="1"/>
          <p:nvPr/>
        </p:nvSpPr>
        <p:spPr>
          <a:xfrm>
            <a:off x="4446010" y="498666"/>
            <a:ext cx="7810061" cy="79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4400" b="1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it-IT" sz="4400" b="1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it-IT" sz="4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Lecture</a:t>
            </a:r>
            <a:endParaRPr lang="it-IT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204A919-C6AC-F244-A362-A722ABCBFBC5}"/>
              </a:ext>
            </a:extLst>
          </p:cNvPr>
          <p:cNvSpPr txBox="1"/>
          <p:nvPr/>
        </p:nvSpPr>
        <p:spPr>
          <a:xfrm>
            <a:off x="4446010" y="1517128"/>
            <a:ext cx="8863283" cy="91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500" dirty="0">
                <a:solidFill>
                  <a:schemeClr val="bg1"/>
                </a:solidFill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Aula 1F, UE 1 – Plesso Navile</a:t>
            </a:r>
            <a:endParaRPr lang="it-IT" sz="2500" dirty="0">
              <a:solidFill>
                <a:srgbClr val="FFFFFF"/>
              </a:solidFill>
              <a:latin typeface="Corbel Light" panose="020B03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it-IT" sz="2500" dirty="0">
                <a:solidFill>
                  <a:srgbClr val="FFFFFF"/>
                </a:solidFill>
                <a:latin typeface="Corbel Light" panose="020B0303020204020204" pitchFamily="34" charset="0"/>
                <a:ea typeface="Times New Roman" panose="02020603050405020304" pitchFamily="18" charset="0"/>
              </a:rPr>
              <a:t>Via P. Gobetti 85, </a:t>
            </a:r>
            <a:r>
              <a:rPr lang="it-IT" sz="2500" dirty="0">
                <a:solidFill>
                  <a:srgbClr val="FFFFFF"/>
                </a:solidFill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Bologna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BFA6525-0DBA-AE42-B95F-390037A025B1}"/>
              </a:ext>
            </a:extLst>
          </p:cNvPr>
          <p:cNvSpPr txBox="1"/>
          <p:nvPr/>
        </p:nvSpPr>
        <p:spPr>
          <a:xfrm>
            <a:off x="1203433" y="8810288"/>
            <a:ext cx="506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Corbel" panose="020B0503020204020204" pitchFamily="34" charset="0"/>
              </a:rPr>
              <a:t>Chair: </a:t>
            </a:r>
            <a:r>
              <a:rPr lang="it-IT" sz="2000" dirty="0">
                <a:latin typeface="Corbel" panose="020B0503020204020204" pitchFamily="34" charset="0"/>
              </a:rPr>
              <a:t>Prof.ssa Chiara Samorì</a:t>
            </a:r>
          </a:p>
          <a:p>
            <a:r>
              <a:rPr lang="it-IT" sz="2000" dirty="0">
                <a:latin typeface="Corbel" panose="020B0503020204020204" pitchFamily="34" charset="0"/>
              </a:rPr>
              <a:t>Dipartimento di Chimica «Giacomo </a:t>
            </a:r>
            <a:r>
              <a:rPr lang="it-IT" sz="2000" dirty="0" err="1">
                <a:latin typeface="Corbel" panose="020B0503020204020204" pitchFamily="34" charset="0"/>
              </a:rPr>
              <a:t>Ciamician</a:t>
            </a:r>
            <a:r>
              <a:rPr lang="it-IT" sz="2000" dirty="0">
                <a:latin typeface="Corbel" panose="020B0503020204020204" pitchFamily="34" charset="0"/>
              </a:rPr>
              <a:t>»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182B2D0-93B7-E24D-BB69-3E741B24DFA3}"/>
              </a:ext>
            </a:extLst>
          </p:cNvPr>
          <p:cNvGrpSpPr/>
          <p:nvPr/>
        </p:nvGrpSpPr>
        <p:grpSpPr>
          <a:xfrm>
            <a:off x="957474" y="3988164"/>
            <a:ext cx="10892196" cy="3824363"/>
            <a:chOff x="328912" y="5323748"/>
            <a:chExt cx="8594120" cy="3017485"/>
          </a:xfrm>
        </p:grpSpPr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29E850A1-1594-8E4B-B1F3-C9F92FFF29DF}"/>
                </a:ext>
              </a:extLst>
            </p:cNvPr>
            <p:cNvSpPr txBox="1"/>
            <p:nvPr/>
          </p:nvSpPr>
          <p:spPr>
            <a:xfrm>
              <a:off x="328912" y="5323748"/>
              <a:ext cx="8594120" cy="849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GB" sz="3200" b="1" dirty="0">
                  <a:solidFill>
                    <a:srgbClr val="5C9A45"/>
                  </a:solidFill>
                  <a:latin typeface="Corbel" panose="020B0503020204020204" pitchFamily="34" charset="0"/>
                  <a:ea typeface="Times New Roman" panose="02020603050405020304" pitchFamily="18" charset="0"/>
                </a:rPr>
                <a:t>"</a:t>
              </a:r>
              <a:r>
                <a:rPr lang="en-US" sz="3200" b="1" i="0" u="none" strike="noStrike" dirty="0">
                  <a:solidFill>
                    <a:schemeClr val="accent6"/>
                  </a:solidFill>
                  <a:effectLst/>
                  <a:latin typeface="Helvetica" pitchFamily="2" charset="0"/>
                </a:rPr>
                <a:t>Leave a light on: the multifaceted application of arylazo sulfones in synthesis</a:t>
              </a:r>
              <a:r>
                <a:rPr lang="en-GB" sz="3200" b="1" dirty="0">
                  <a:solidFill>
                    <a:srgbClr val="5C9A45"/>
                  </a:solidFill>
                  <a:latin typeface="Corbel" panose="020B0503020204020204" pitchFamily="34" charset="0"/>
                  <a:ea typeface="Times New Roman" panose="02020603050405020304" pitchFamily="18" charset="0"/>
                </a:rPr>
                <a:t>"</a:t>
              </a:r>
              <a:endParaRPr lang="en-GB" sz="3200" b="1" dirty="0">
                <a:solidFill>
                  <a:srgbClr val="5C9A45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30CB225F-8ABA-424B-9EEC-9C1B164CE1A1}"/>
                </a:ext>
              </a:extLst>
            </p:cNvPr>
            <p:cNvSpPr txBox="1"/>
            <p:nvPr/>
          </p:nvSpPr>
          <p:spPr>
            <a:xfrm>
              <a:off x="2316962" y="7236309"/>
              <a:ext cx="5296000" cy="11049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Times New Roman" panose="02020603050405020304" pitchFamily="18" charset="0"/>
                </a:rPr>
                <a:t>Prof. Stefano Protti</a:t>
              </a:r>
              <a:br>
                <a:rPr lang="it-IT" sz="2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Times New Roman" panose="02020603050405020304" pitchFamily="18" charset="0"/>
                </a:rPr>
              </a:br>
              <a:endParaRPr lang="it-IT" sz="1300" b="1" dirty="0">
                <a:solidFill>
                  <a:schemeClr val="accent6">
                    <a:lumMod val="5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endParaRPr>
            </a:p>
            <a:p>
              <a:r>
                <a:rPr lang="it-IT" sz="2200" dirty="0">
                  <a:solidFill>
                    <a:schemeClr val="accent6">
                      <a:lumMod val="50000"/>
                    </a:schemeClr>
                  </a:solidFill>
                  <a:latin typeface="Corbel" panose="020B0503020204020204" pitchFamily="34" charset="0"/>
                  <a:ea typeface="Times New Roman" panose="02020603050405020304" pitchFamily="18" charset="0"/>
                </a:rPr>
                <a:t>Dipartimento di Chimica</a:t>
              </a:r>
              <a:br>
                <a:rPr lang="it-IT" sz="2200" dirty="0">
                  <a:solidFill>
                    <a:schemeClr val="accent6">
                      <a:lumMod val="50000"/>
                    </a:schemeClr>
                  </a:solidFill>
                  <a:latin typeface="Corbel" panose="020B0503020204020204" pitchFamily="34" charset="0"/>
                  <a:ea typeface="Times New Roman" panose="02020603050405020304" pitchFamily="18" charset="0"/>
                </a:rPr>
              </a:br>
              <a:r>
                <a:rPr lang="it-IT" sz="2200" dirty="0">
                  <a:solidFill>
                    <a:schemeClr val="accent6">
                      <a:lumMod val="50000"/>
                    </a:schemeClr>
                  </a:solidFill>
                  <a:latin typeface="Corbel" panose="020B0503020204020204" pitchFamily="34" charset="0"/>
                  <a:ea typeface="Times New Roman" panose="02020603050405020304" pitchFamily="18" charset="0"/>
                </a:rPr>
                <a:t>Università di Pavia</a:t>
              </a:r>
              <a:endParaRPr lang="it-IT" sz="2200" dirty="0">
                <a:solidFill>
                  <a:schemeClr val="accent6">
                    <a:lumMod val="5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2849F20-56FA-954B-9113-54A50C2CD825}"/>
              </a:ext>
            </a:extLst>
          </p:cNvPr>
          <p:cNvSpPr txBox="1"/>
          <p:nvPr/>
        </p:nvSpPr>
        <p:spPr>
          <a:xfrm>
            <a:off x="7411380" y="8735061"/>
            <a:ext cx="5175644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Contacts</a:t>
            </a:r>
            <a:r>
              <a:rPr lang="en-GB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en-GB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chiara.samori3@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unibo.it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segreteria.c3@unibo.it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https://centri.unibo.it/c3/en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AC1DCE-8EB5-27A4-CDD0-DA69EE5F4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433" y="5265854"/>
            <a:ext cx="1812886" cy="25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75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Formato A3 (297x420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Corbel Light</vt:lpstr>
      <vt:lpstr>Helvetica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Patricia Benito Martin</dc:creator>
  <cp:lastModifiedBy>Chiara Samori</cp:lastModifiedBy>
  <cp:revision>42</cp:revision>
  <cp:lastPrinted>2022-06-09T07:34:13Z</cp:lastPrinted>
  <dcterms:created xsi:type="dcterms:W3CDTF">2022-06-08T13:57:56Z</dcterms:created>
  <dcterms:modified xsi:type="dcterms:W3CDTF">2024-02-26T05:15:17Z</dcterms:modified>
</cp:coreProperties>
</file>